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61" r:id="rId5"/>
    <p:sldId id="262" r:id="rId6"/>
    <p:sldId id="265" r:id="rId7"/>
    <p:sldId id="264" r:id="rId8"/>
    <p:sldId id="266" r:id="rId9"/>
    <p:sldId id="267" r:id="rId10"/>
    <p:sldId id="269" r:id="rId11"/>
    <p:sldId id="268" r:id="rId12"/>
    <p:sldId id="280" r:id="rId13"/>
    <p:sldId id="279" r:id="rId14"/>
    <p:sldId id="281" r:id="rId15"/>
    <p:sldId id="270"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6E9D9-1B98-3441-AC27-D9A0757BE382}"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77787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6E9D9-1B98-3441-AC27-D9A0757BE382}"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99794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6E9D9-1B98-3441-AC27-D9A0757BE382}"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411464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6E9D9-1B98-3441-AC27-D9A0757BE382}"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184757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6E9D9-1B98-3441-AC27-D9A0757BE382}"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156308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6E9D9-1B98-3441-AC27-D9A0757BE382}"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413365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6E9D9-1B98-3441-AC27-D9A0757BE382}"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375102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6E9D9-1B98-3441-AC27-D9A0757BE382}"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172254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6E9D9-1B98-3441-AC27-D9A0757BE382}"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251129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6E9D9-1B98-3441-AC27-D9A0757BE382}"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44309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6E9D9-1B98-3441-AC27-D9A0757BE382}"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E4AB-98DA-8348-AA25-B7B14F80F2D5}" type="slidenum">
              <a:rPr lang="en-US" smtClean="0"/>
              <a:t>‹#›</a:t>
            </a:fld>
            <a:endParaRPr lang="en-US"/>
          </a:p>
        </p:txBody>
      </p:sp>
    </p:spTree>
    <p:extLst>
      <p:ext uri="{BB962C8B-B14F-4D97-AF65-F5344CB8AC3E}">
        <p14:creationId xmlns:p14="http://schemas.microsoft.com/office/powerpoint/2010/main" val="137944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6E9D9-1B98-3441-AC27-D9A0757BE382}" type="datetimeFigureOut">
              <a:rPr lang="en-US" smtClean="0"/>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1E4AB-98DA-8348-AA25-B7B14F80F2D5}" type="slidenum">
              <a:rPr lang="en-US" smtClean="0"/>
              <a:t>‹#›</a:t>
            </a:fld>
            <a:endParaRPr lang="en-US"/>
          </a:p>
        </p:txBody>
      </p:sp>
    </p:spTree>
    <p:extLst>
      <p:ext uri="{BB962C8B-B14F-4D97-AF65-F5344CB8AC3E}">
        <p14:creationId xmlns:p14="http://schemas.microsoft.com/office/powerpoint/2010/main" val="224180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1_R116755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Lesson 1 </a:t>
            </a:r>
            <a:r>
              <a:rPr lang="en-US" sz="2400" dirty="0"/>
              <a:t>The Italian Renaissance </a:t>
            </a:r>
          </a:p>
        </p:txBody>
      </p:sp>
    </p:spTree>
    <p:extLst>
      <p:ext uri="{BB962C8B-B14F-4D97-AF65-F5344CB8AC3E}">
        <p14:creationId xmlns:p14="http://schemas.microsoft.com/office/powerpoint/2010/main" val="344624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559800" cy="461665"/>
          </a:xfrm>
          <a:prstGeom prst="rect">
            <a:avLst/>
          </a:prstGeom>
          <a:noFill/>
        </p:spPr>
        <p:txBody>
          <a:bodyPr vert="horz" wrap="square" rtlCol="0">
            <a:spAutoFit/>
          </a:bodyPr>
          <a:lstStyle/>
          <a:p>
            <a:pPr algn="ctr"/>
            <a:r>
              <a:rPr lang="en-US" sz="2400" b="1" dirty="0">
                <a:solidFill>
                  <a:srgbClr val="0072BC"/>
                </a:solidFill>
              </a:rPr>
              <a:t>Art Flourishes in the Renaissance</a:t>
            </a:r>
          </a:p>
        </p:txBody>
      </p:sp>
      <p:sp>
        <p:nvSpPr>
          <p:cNvPr id="3" name="TextBox 2"/>
          <p:cNvSpPr txBox="1"/>
          <p:nvPr/>
        </p:nvSpPr>
        <p:spPr>
          <a:xfrm>
            <a:off x="279400" y="1022350"/>
            <a:ext cx="8559800" cy="4524315"/>
          </a:xfrm>
          <a:prstGeom prst="rect">
            <a:avLst/>
          </a:prstGeom>
          <a:noFill/>
        </p:spPr>
        <p:txBody>
          <a:bodyPr vert="horz" wrap="square" rtlCol="0">
            <a:spAutoFit/>
          </a:bodyPr>
          <a:lstStyle/>
          <a:p>
            <a:pPr algn="ctr"/>
            <a:r>
              <a:rPr lang="en-US" sz="2400" dirty="0"/>
              <a:t>Art Reflects New Ideas and Attitudes</a:t>
            </a:r>
          </a:p>
          <a:p>
            <a:pPr marL="342900" indent="-342900">
              <a:buFont typeface="Arial" panose="020B0604020202020204" pitchFamily="34" charset="0"/>
              <a:buChar char="•"/>
            </a:pPr>
            <a:r>
              <a:rPr lang="en-US" sz="2400" dirty="0"/>
              <a:t>Ren artists drew religious figures, well known figures of the day, scenes from Greek and Roman mythology, and depicted historical events</a:t>
            </a:r>
          </a:p>
          <a:p>
            <a:pPr marL="342900" indent="-342900">
              <a:buFont typeface="Arial" panose="020B0604020202020204" pitchFamily="34" charset="0"/>
              <a:buChar char="•"/>
            </a:pPr>
            <a:r>
              <a:rPr lang="en-US" sz="2400" dirty="0"/>
              <a:t>Donatello creates the first life-style statue of a soldier on horseback since ancient times.</a:t>
            </a:r>
          </a:p>
          <a:p>
            <a:pPr algn="ctr"/>
            <a:r>
              <a:rPr lang="en-US" sz="2400" dirty="0"/>
              <a:t>New Techniques and Styles</a:t>
            </a:r>
          </a:p>
          <a:p>
            <a:pPr marL="342900" indent="-342900">
              <a:buFont typeface="Arial" panose="020B0604020202020204" pitchFamily="34" charset="0"/>
              <a:buChar char="•"/>
            </a:pPr>
            <a:r>
              <a:rPr lang="en-US" sz="2400" dirty="0"/>
              <a:t>Ren artists return back to Roman realist art when they draw</a:t>
            </a:r>
          </a:p>
          <a:p>
            <a:pPr marL="342900" indent="-342900">
              <a:buFont typeface="Arial" panose="020B0604020202020204" pitchFamily="34" charset="0"/>
              <a:buChar char="•"/>
            </a:pPr>
            <a:r>
              <a:rPr lang="en-US" sz="2400" dirty="0"/>
              <a:t>They discover perspective allowing them to show 3D on 2D surfaces</a:t>
            </a:r>
          </a:p>
          <a:p>
            <a:pPr marL="342900" indent="-342900">
              <a:buFont typeface="Arial" panose="020B0604020202020204" pitchFamily="34" charset="0"/>
              <a:buChar char="•"/>
            </a:pPr>
            <a:r>
              <a:rPr lang="en-US" sz="2400" dirty="0"/>
              <a:t>They also study anatomy and drew live models making their art appear more lifelike</a:t>
            </a:r>
          </a:p>
        </p:txBody>
      </p:sp>
    </p:spTree>
    <p:extLst>
      <p:ext uri="{BB962C8B-B14F-4D97-AF65-F5344CB8AC3E}">
        <p14:creationId xmlns:p14="http://schemas.microsoft.com/office/powerpoint/2010/main" val="356215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69" y="286657"/>
            <a:ext cx="8612051" cy="461665"/>
          </a:xfrm>
          <a:prstGeom prst="rect">
            <a:avLst/>
          </a:prstGeom>
          <a:noFill/>
        </p:spPr>
        <p:txBody>
          <a:bodyPr vert="horz" wrap="square" rtlCol="0">
            <a:spAutoFit/>
          </a:bodyPr>
          <a:lstStyle/>
          <a:p>
            <a:pPr algn="ctr"/>
            <a:r>
              <a:rPr lang="en-US" sz="2400" b="1" dirty="0">
                <a:solidFill>
                  <a:srgbClr val="0072BC"/>
                </a:solidFill>
              </a:rPr>
              <a:t>Art Flourishes in the Renaissance</a:t>
            </a:r>
          </a:p>
        </p:txBody>
      </p:sp>
      <p:sp>
        <p:nvSpPr>
          <p:cNvPr id="4" name="TextBox 3"/>
          <p:cNvSpPr txBox="1"/>
          <p:nvPr/>
        </p:nvSpPr>
        <p:spPr>
          <a:xfrm>
            <a:off x="378460" y="932323"/>
            <a:ext cx="8521700" cy="4524315"/>
          </a:xfrm>
          <a:prstGeom prst="rect">
            <a:avLst/>
          </a:prstGeom>
          <a:noFill/>
        </p:spPr>
        <p:txBody>
          <a:bodyPr wrap="square" rtlCol="0">
            <a:spAutoFit/>
          </a:bodyPr>
          <a:lstStyle/>
          <a:p>
            <a:pPr lvl="0" algn="ctr"/>
            <a:r>
              <a:rPr lang="en-US" sz="2400" dirty="0">
                <a:solidFill>
                  <a:prstClr val="black"/>
                </a:solidFill>
              </a:rPr>
              <a:t>Renaissance Architecture</a:t>
            </a:r>
          </a:p>
          <a:p>
            <a:pPr marL="342900" lvl="0" indent="-342900">
              <a:buFont typeface="Arial" panose="020B0604020202020204" pitchFamily="34" charset="0"/>
              <a:buChar char="•"/>
            </a:pPr>
            <a:r>
              <a:rPr lang="en-US" sz="2400" dirty="0">
                <a:solidFill>
                  <a:prstClr val="black"/>
                </a:solidFill>
              </a:rPr>
              <a:t>Rejected Gothic architecture, instead went back to columns, arches, and domes from the Ancient Greeks</a:t>
            </a:r>
          </a:p>
          <a:p>
            <a:pPr marL="342900" lvl="0" indent="-342900">
              <a:buFont typeface="Arial" panose="020B0604020202020204" pitchFamily="34" charset="0"/>
              <a:buChar char="•"/>
            </a:pPr>
            <a:r>
              <a:rPr lang="en-US" sz="2400" dirty="0">
                <a:solidFill>
                  <a:prstClr val="black"/>
                </a:solidFill>
              </a:rPr>
              <a:t>Brunelleschi created a dome for his cathedral, using his talents as an engineer to create the equipment needed to make it</a:t>
            </a:r>
          </a:p>
          <a:p>
            <a:pPr lvl="0" algn="ctr"/>
            <a:r>
              <a:rPr lang="en-US" sz="2400" dirty="0">
                <a:solidFill>
                  <a:prstClr val="black"/>
                </a:solidFill>
              </a:rPr>
              <a:t>Leonardo da Vinci</a:t>
            </a:r>
          </a:p>
          <a:p>
            <a:pPr marL="342900" lvl="0" indent="-342900">
              <a:buFont typeface="Arial" panose="020B0604020202020204" pitchFamily="34" charset="0"/>
              <a:buChar char="•"/>
            </a:pPr>
            <a:r>
              <a:rPr lang="en-US" sz="2400" dirty="0">
                <a:solidFill>
                  <a:prstClr val="black"/>
                </a:solidFill>
              </a:rPr>
              <a:t>Born in 1452, considered the most brilliant artist of the age</a:t>
            </a:r>
          </a:p>
          <a:p>
            <a:pPr marL="342900" lvl="0" indent="-342900">
              <a:buFont typeface="Arial" panose="020B0604020202020204" pitchFamily="34" charset="0"/>
              <a:buChar char="•"/>
            </a:pPr>
            <a:r>
              <a:rPr lang="en-US" sz="2400" dirty="0">
                <a:solidFill>
                  <a:prstClr val="black"/>
                </a:solidFill>
              </a:rPr>
              <a:t>His masterpieces include the Mona Lisa and the Last Supper</a:t>
            </a:r>
          </a:p>
          <a:p>
            <a:pPr marL="342900" lvl="0" indent="-342900">
              <a:buFont typeface="Arial" panose="020B0604020202020204" pitchFamily="34" charset="0"/>
              <a:buChar char="•"/>
            </a:pPr>
            <a:r>
              <a:rPr lang="en-US" sz="2400" dirty="0">
                <a:solidFill>
                  <a:prstClr val="black"/>
                </a:solidFill>
              </a:rPr>
              <a:t>Even though he was an artists, his interests ran into botany, anatomy, optics, music, architecture, and engineering.</a:t>
            </a:r>
          </a:p>
          <a:p>
            <a:pPr marL="342900" lvl="0" indent="-342900">
              <a:buFont typeface="Arial" panose="020B0604020202020204" pitchFamily="34" charset="0"/>
              <a:buChar char="•"/>
            </a:pPr>
            <a:r>
              <a:rPr lang="en-US" sz="2400" dirty="0">
                <a:solidFill>
                  <a:prstClr val="black"/>
                </a:solidFill>
              </a:rPr>
              <a:t>He sketched flying machines and undersea boats centuries before the first planes and submarines</a:t>
            </a:r>
          </a:p>
        </p:txBody>
      </p:sp>
    </p:spTree>
    <p:extLst>
      <p:ext uri="{BB962C8B-B14F-4D97-AF65-F5344CB8AC3E}">
        <p14:creationId xmlns:p14="http://schemas.microsoft.com/office/powerpoint/2010/main" val="76119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19187"/>
            <a:ext cx="9144000" cy="4619625"/>
          </a:xfrm>
          <a:prstGeom prst="rect">
            <a:avLst/>
          </a:prstGeom>
        </p:spPr>
      </p:pic>
    </p:spTree>
    <p:extLst>
      <p:ext uri="{BB962C8B-B14F-4D97-AF65-F5344CB8AC3E}">
        <p14:creationId xmlns:p14="http://schemas.microsoft.com/office/powerpoint/2010/main" val="195930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276225"/>
            <a:ext cx="8391525" cy="461665"/>
          </a:xfrm>
          <a:prstGeom prst="rect">
            <a:avLst/>
          </a:prstGeom>
          <a:noFill/>
        </p:spPr>
        <p:txBody>
          <a:bodyPr wrap="square" rtlCol="0">
            <a:spAutoFit/>
          </a:bodyPr>
          <a:lstStyle/>
          <a:p>
            <a:pPr lvl="0" algn="ctr"/>
            <a:r>
              <a:rPr lang="en-US" sz="2400" b="1">
                <a:solidFill>
                  <a:srgbClr val="0072BC"/>
                </a:solidFill>
              </a:rPr>
              <a:t>Art Flourishes in the Renaissance</a:t>
            </a:r>
            <a:endParaRPr lang="en-US" sz="2400" b="1" dirty="0">
              <a:solidFill>
                <a:srgbClr val="0072BC"/>
              </a:solidFill>
            </a:endParaRPr>
          </a:p>
        </p:txBody>
      </p:sp>
      <p:sp>
        <p:nvSpPr>
          <p:cNvPr id="3" name="TextBox 2"/>
          <p:cNvSpPr txBox="1"/>
          <p:nvPr/>
        </p:nvSpPr>
        <p:spPr>
          <a:xfrm>
            <a:off x="438150" y="1143000"/>
            <a:ext cx="8277225" cy="5262979"/>
          </a:xfrm>
          <a:prstGeom prst="rect">
            <a:avLst/>
          </a:prstGeom>
          <a:noFill/>
        </p:spPr>
        <p:txBody>
          <a:bodyPr wrap="square" rtlCol="0">
            <a:spAutoFit/>
          </a:bodyPr>
          <a:lstStyle/>
          <a:p>
            <a:pPr lvl="0" algn="ctr"/>
            <a:r>
              <a:rPr lang="en-US" sz="2400" dirty="0">
                <a:solidFill>
                  <a:prstClr val="black"/>
                </a:solidFill>
              </a:rPr>
              <a:t>Michelangelo</a:t>
            </a:r>
          </a:p>
          <a:p>
            <a:pPr marL="342900" lvl="0" indent="-342900">
              <a:buFont typeface="Arial" panose="020B0604020202020204" pitchFamily="34" charset="0"/>
              <a:buChar char="•"/>
            </a:pPr>
            <a:r>
              <a:rPr lang="en-US" sz="2400" dirty="0">
                <a:solidFill>
                  <a:prstClr val="black"/>
                </a:solidFill>
              </a:rPr>
              <a:t>Born in 1475, he was a sculptor, engineer, painter, architect, and poet.</a:t>
            </a:r>
          </a:p>
          <a:p>
            <a:pPr marL="342900" lvl="0" indent="-342900">
              <a:buFont typeface="Arial" panose="020B0604020202020204" pitchFamily="34" charset="0"/>
              <a:buChar char="•"/>
            </a:pPr>
            <a:r>
              <a:rPr lang="en-US" sz="2400" dirty="0">
                <a:solidFill>
                  <a:prstClr val="black"/>
                </a:solidFill>
              </a:rPr>
              <a:t>He creates the statue of David which was very similar to Greek sculptors</a:t>
            </a:r>
          </a:p>
          <a:p>
            <a:pPr marL="342900" lvl="0" indent="-342900">
              <a:buFont typeface="Arial" panose="020B0604020202020204" pitchFamily="34" charset="0"/>
              <a:buChar char="•"/>
            </a:pPr>
            <a:r>
              <a:rPr lang="en-US" sz="2400" dirty="0">
                <a:solidFill>
                  <a:prstClr val="black"/>
                </a:solidFill>
              </a:rPr>
              <a:t>In 1508 he starts to paint on the ceiling of the Sistine Chapel. It takes 4 years</a:t>
            </a:r>
          </a:p>
          <a:p>
            <a:pPr marL="342900" lvl="0" indent="-342900">
              <a:buFont typeface="Arial" panose="020B0604020202020204" pitchFamily="34" charset="0"/>
              <a:buChar char="•"/>
            </a:pPr>
            <a:r>
              <a:rPr lang="en-US" sz="2400" dirty="0">
                <a:solidFill>
                  <a:prstClr val="black"/>
                </a:solidFill>
              </a:rPr>
              <a:t>He designs the dome in St. Peter’s Cathedral in Rome</a:t>
            </a:r>
          </a:p>
          <a:p>
            <a:pPr lvl="0" algn="ctr"/>
            <a:r>
              <a:rPr lang="en-US" sz="2400" dirty="0">
                <a:solidFill>
                  <a:prstClr val="black"/>
                </a:solidFill>
              </a:rPr>
              <a:t>Raphael</a:t>
            </a:r>
          </a:p>
          <a:p>
            <a:pPr marL="342900" lvl="0" indent="-342900">
              <a:buFont typeface="Arial" panose="020B0604020202020204" pitchFamily="34" charset="0"/>
              <a:buChar char="•"/>
            </a:pPr>
            <a:r>
              <a:rPr lang="en-US" sz="2400" dirty="0">
                <a:solidFill>
                  <a:prstClr val="black"/>
                </a:solidFill>
              </a:rPr>
              <a:t>Younger than Leonardo and Michelangelo he studies the work of those great artists</a:t>
            </a:r>
          </a:p>
          <a:p>
            <a:pPr marL="342900" lvl="0" indent="-342900">
              <a:buFont typeface="Arial" panose="020B0604020202020204" pitchFamily="34" charset="0"/>
              <a:buChar char="•"/>
            </a:pPr>
            <a:r>
              <a:rPr lang="en-US" sz="2400" dirty="0">
                <a:solidFill>
                  <a:prstClr val="black"/>
                </a:solidFill>
              </a:rPr>
              <a:t>His art blends Christian and Classical styles</a:t>
            </a:r>
          </a:p>
          <a:p>
            <a:pPr marL="342900" lvl="0" indent="-342900">
              <a:buFont typeface="Arial" panose="020B0604020202020204" pitchFamily="34" charset="0"/>
              <a:buChar char="•"/>
            </a:pPr>
            <a:r>
              <a:rPr lang="en-US" sz="2400" dirty="0">
                <a:solidFill>
                  <a:prstClr val="black"/>
                </a:solidFill>
              </a:rPr>
              <a:t>His painting School of Athens had many famous ancient scholars and a few Ren ones</a:t>
            </a:r>
          </a:p>
        </p:txBody>
      </p:sp>
    </p:spTree>
    <p:extLst>
      <p:ext uri="{BB962C8B-B14F-4D97-AF65-F5344CB8AC3E}">
        <p14:creationId xmlns:p14="http://schemas.microsoft.com/office/powerpoint/2010/main" val="182995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9187"/>
            <a:ext cx="9144000" cy="4619625"/>
          </a:xfrm>
          <a:prstGeom prst="rect">
            <a:avLst/>
          </a:prstGeom>
        </p:spPr>
      </p:pic>
    </p:spTree>
    <p:extLst>
      <p:ext uri="{BB962C8B-B14F-4D97-AF65-F5344CB8AC3E}">
        <p14:creationId xmlns:p14="http://schemas.microsoft.com/office/powerpoint/2010/main" val="392564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81318"/>
            <a:ext cx="8619309" cy="461665"/>
          </a:xfrm>
          <a:prstGeom prst="rect">
            <a:avLst/>
          </a:prstGeom>
          <a:noFill/>
        </p:spPr>
        <p:txBody>
          <a:bodyPr vert="horz" wrap="square" rtlCol="0">
            <a:spAutoFit/>
          </a:bodyPr>
          <a:lstStyle/>
          <a:p>
            <a:pPr algn="ctr"/>
            <a:r>
              <a:rPr lang="en-US" sz="2400" b="1" dirty="0">
                <a:solidFill>
                  <a:srgbClr val="0072BC"/>
                </a:solidFill>
              </a:rPr>
              <a:t>Art Flourishes in the Renaissance</a:t>
            </a:r>
          </a:p>
        </p:txBody>
      </p:sp>
      <p:pic>
        <p:nvPicPr>
          <p:cNvPr id="3" name="Picture 2" descr="HSWH_SC_L01_R116756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714103"/>
            <a:ext cx="8466908" cy="5451566"/>
          </a:xfrm>
          <a:prstGeom prst="rect">
            <a:avLst/>
          </a:prstGeom>
        </p:spPr>
      </p:pic>
      <p:sp>
        <p:nvSpPr>
          <p:cNvPr id="4" name="TextBox 3"/>
          <p:cNvSpPr txBox="1"/>
          <p:nvPr/>
        </p:nvSpPr>
        <p:spPr>
          <a:xfrm>
            <a:off x="330200" y="6301720"/>
            <a:ext cx="8568508" cy="523220"/>
          </a:xfrm>
          <a:prstGeom prst="rect">
            <a:avLst/>
          </a:prstGeom>
          <a:noFill/>
        </p:spPr>
        <p:txBody>
          <a:bodyPr vert="horz" wrap="square" rtlCol="0">
            <a:spAutoFit/>
          </a:bodyPr>
          <a:lstStyle/>
          <a:p>
            <a:r>
              <a:rPr lang="en-US" sz="1400" dirty="0"/>
              <a:t>In this painting by Italian Renaissance artist Tintoretto, Mary Magdalene anoints the feet of Jesus. Classical columns in the background reflect the Renaissance style.</a:t>
            </a:r>
          </a:p>
        </p:txBody>
      </p:sp>
    </p:spTree>
    <p:extLst>
      <p:ext uri="{BB962C8B-B14F-4D97-AF65-F5344CB8AC3E}">
        <p14:creationId xmlns:p14="http://schemas.microsoft.com/office/powerpoint/2010/main" val="329690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55050" cy="461665"/>
          </a:xfrm>
          <a:prstGeom prst="rect">
            <a:avLst/>
          </a:prstGeom>
          <a:noFill/>
        </p:spPr>
        <p:txBody>
          <a:bodyPr vert="horz" wrap="square" rtlCol="0">
            <a:spAutoFit/>
          </a:bodyPr>
          <a:lstStyle/>
          <a:p>
            <a:pPr algn="ctr"/>
            <a:r>
              <a:rPr lang="en-US" sz="2400" b="1" dirty="0">
                <a:solidFill>
                  <a:srgbClr val="0072BC"/>
                </a:solidFill>
              </a:rPr>
              <a:t>New Books Reflect Renaissance Themes</a:t>
            </a:r>
          </a:p>
        </p:txBody>
      </p:sp>
      <p:sp>
        <p:nvSpPr>
          <p:cNvPr id="3" name="TextBox 2"/>
          <p:cNvSpPr txBox="1"/>
          <p:nvPr/>
        </p:nvSpPr>
        <p:spPr>
          <a:xfrm>
            <a:off x="279400" y="1136650"/>
            <a:ext cx="8655050" cy="4893647"/>
          </a:xfrm>
          <a:prstGeom prst="rect">
            <a:avLst/>
          </a:prstGeom>
          <a:noFill/>
        </p:spPr>
        <p:txBody>
          <a:bodyPr vert="horz" wrap="square" rtlCol="0">
            <a:spAutoFit/>
          </a:bodyPr>
          <a:lstStyle/>
          <a:p>
            <a:pPr algn="ctr"/>
            <a:r>
              <a:rPr lang="en-US" sz="2400" dirty="0"/>
              <a:t>Castiglione’s Ideal Courtier</a:t>
            </a:r>
          </a:p>
          <a:p>
            <a:pPr marL="342900" indent="-342900">
              <a:buFont typeface="Arial" panose="020B0604020202020204" pitchFamily="34" charset="0"/>
              <a:buChar char="•"/>
            </a:pPr>
            <a:r>
              <a:rPr lang="en-US" sz="2400" dirty="0" err="1"/>
              <a:t>Baldassare</a:t>
            </a:r>
            <a:r>
              <a:rPr lang="en-US" sz="2400" dirty="0"/>
              <a:t> Castiglione wrote The Ideal Courtier to show the manners, skills, learning, and virtues a courtier should know</a:t>
            </a:r>
          </a:p>
          <a:p>
            <a:pPr algn="ctr"/>
            <a:r>
              <a:rPr lang="en-US" sz="2400" dirty="0"/>
              <a:t>Machiavelli’s Advice to Princes</a:t>
            </a:r>
          </a:p>
          <a:p>
            <a:pPr marL="342900" indent="-342900">
              <a:buFont typeface="Arial" panose="020B0604020202020204" pitchFamily="34" charset="0"/>
              <a:buChar char="•"/>
            </a:pPr>
            <a:r>
              <a:rPr lang="en-US" sz="2400" dirty="0" err="1"/>
              <a:t>Niccolo</a:t>
            </a:r>
            <a:r>
              <a:rPr lang="en-US" sz="2400" dirty="0"/>
              <a:t> Machiavelli was a diplomat who observed many kings and princes in foreign courts and studied Ancient Rome</a:t>
            </a:r>
          </a:p>
          <a:p>
            <a:pPr marL="342900" indent="-342900">
              <a:buFont typeface="Arial" panose="020B0604020202020204" pitchFamily="34" charset="0"/>
              <a:buChar char="•"/>
            </a:pPr>
            <a:r>
              <a:rPr lang="en-US" sz="2400" dirty="0"/>
              <a:t>In 1513 he writes The Prince as a guide for rulers to gain and maintain power</a:t>
            </a:r>
          </a:p>
          <a:p>
            <a:pPr marL="342900" indent="-342900">
              <a:buFont typeface="Arial" panose="020B0604020202020204" pitchFamily="34" charset="0"/>
              <a:buChar char="•"/>
            </a:pPr>
            <a:r>
              <a:rPr lang="en-US" sz="2400" dirty="0"/>
              <a:t>He stressed that the ends justified the means, urging rulers to do whatever necessary to achieve their goals</a:t>
            </a:r>
          </a:p>
          <a:p>
            <a:pPr marL="342900" indent="-342900">
              <a:buFont typeface="Arial" panose="020B0604020202020204" pitchFamily="34" charset="0"/>
              <a:buChar char="•"/>
            </a:pPr>
            <a:r>
              <a:rPr lang="en-US" sz="2400" dirty="0"/>
              <a:t>Critics attacked his advice (Machiavellian refers to lying in politics)</a:t>
            </a:r>
          </a:p>
          <a:p>
            <a:pPr marL="342900" indent="-342900">
              <a:buFont typeface="Arial" panose="020B0604020202020204" pitchFamily="34" charset="0"/>
              <a:buChar char="•"/>
            </a:pPr>
            <a:r>
              <a:rPr lang="en-US" sz="2400" dirty="0"/>
              <a:t>His work continues to spark debate because it </a:t>
            </a:r>
            <a:r>
              <a:rPr lang="en-US" sz="2400"/>
              <a:t>raises important </a:t>
            </a:r>
            <a:r>
              <a:rPr lang="en-US" sz="2400" dirty="0"/>
              <a:t>ethical questions about government and the use of power</a:t>
            </a:r>
          </a:p>
        </p:txBody>
      </p:sp>
    </p:spTree>
    <p:extLst>
      <p:ext uri="{BB962C8B-B14F-4D97-AF65-F5344CB8AC3E}">
        <p14:creationId xmlns:p14="http://schemas.microsoft.com/office/powerpoint/2010/main" val="373420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New Books Reflect Renaissance Themes</a:t>
            </a:r>
          </a:p>
        </p:txBody>
      </p:sp>
      <p:pic>
        <p:nvPicPr>
          <p:cNvPr id="3" name="Picture 2" descr="HSWH_SC_L01_R116761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This 1474 painting by Italian Renaissance artist Andrea Mantegna is called The Court of Mantua. An Italian nobleman was Mantegna’s patron and commissioned art works like this.</a:t>
            </a:r>
          </a:p>
        </p:txBody>
      </p:sp>
    </p:spTree>
    <p:extLst>
      <p:ext uri="{BB962C8B-B14F-4D97-AF65-F5344CB8AC3E}">
        <p14:creationId xmlns:p14="http://schemas.microsoft.com/office/powerpoint/2010/main" val="159201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Italian Renaissance</a:t>
            </a:r>
          </a:p>
        </p:txBody>
      </p:sp>
      <p:sp>
        <p:nvSpPr>
          <p:cNvPr id="3" name="TextBox 2"/>
          <p:cNvSpPr txBox="1"/>
          <p:nvPr/>
        </p:nvSpPr>
        <p:spPr>
          <a:xfrm>
            <a:off x="279400" y="1460500"/>
            <a:ext cx="8350250" cy="3785652"/>
          </a:xfrm>
          <a:prstGeom prst="rect">
            <a:avLst/>
          </a:prstGeom>
          <a:noFill/>
        </p:spPr>
        <p:txBody>
          <a:bodyPr vert="horz" wrap="square" rtlCol="0">
            <a:spAutoFit/>
          </a:bodyPr>
          <a:lstStyle/>
          <a:p>
            <a:r>
              <a:rPr lang="en-US" sz="2400" dirty="0"/>
              <a:t>How did Renaissance humanists differ from medieval thinkers?</a:t>
            </a:r>
          </a:p>
          <a:p>
            <a:endParaRPr lang="en-US" sz="2400" dirty="0"/>
          </a:p>
          <a:p>
            <a:r>
              <a:rPr lang="en-US" sz="2400" dirty="0"/>
              <a:t>A.  They focused solely on religious subjects and emphasized individual achievements.</a:t>
            </a:r>
          </a:p>
          <a:p>
            <a:r>
              <a:rPr lang="en-US" sz="2400" dirty="0"/>
              <a:t>B.  They rejected the classical works from Greece and Rome, focusing their work on Biblical studies.</a:t>
            </a:r>
          </a:p>
          <a:p>
            <a:r>
              <a:rPr lang="en-US" sz="2400" dirty="0"/>
              <a:t>C.  They were interested in inquiry and exploration, as well as the idea that humans could perfect themselves.</a:t>
            </a:r>
          </a:p>
          <a:p>
            <a:r>
              <a:rPr lang="en-US" sz="2400" dirty="0"/>
              <a:t>D.  They looked to the classical works from Greece and Rome, focusing on a narrow, specialized area of study.</a:t>
            </a:r>
          </a:p>
        </p:txBody>
      </p:sp>
    </p:spTree>
    <p:extLst>
      <p:ext uri="{BB962C8B-B14F-4D97-AF65-F5344CB8AC3E}">
        <p14:creationId xmlns:p14="http://schemas.microsoft.com/office/powerpoint/2010/main" val="294981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Renaissance Begins in Italy</a:t>
            </a:r>
          </a:p>
        </p:txBody>
      </p:sp>
      <p:sp>
        <p:nvSpPr>
          <p:cNvPr id="3" name="TextBox 2"/>
          <p:cNvSpPr txBox="1"/>
          <p:nvPr/>
        </p:nvSpPr>
        <p:spPr>
          <a:xfrm>
            <a:off x="279400" y="1460500"/>
            <a:ext cx="7620000" cy="3046988"/>
          </a:xfrm>
          <a:prstGeom prst="rect">
            <a:avLst/>
          </a:prstGeom>
          <a:noFill/>
        </p:spPr>
        <p:txBody>
          <a:bodyPr vert="horz" rtlCol="0">
            <a:spAutoFit/>
          </a:bodyPr>
          <a:lstStyle/>
          <a:p>
            <a:r>
              <a:rPr lang="en-US" sz="2400" dirty="0"/>
              <a:t>What was one economic effect of the Renaissance?</a:t>
            </a:r>
          </a:p>
          <a:p>
            <a:endParaRPr lang="en-US" sz="2400" dirty="0"/>
          </a:p>
          <a:p>
            <a:r>
              <a:rPr lang="en-US" sz="2400" dirty="0"/>
              <a:t>A.  Increased trade led to thriving Italian banks.</a:t>
            </a:r>
          </a:p>
          <a:p>
            <a:r>
              <a:rPr lang="en-US" sz="2400" dirty="0"/>
              <a:t>B.  The Roman Catholic Church gave money to artists.</a:t>
            </a:r>
          </a:p>
          <a:p>
            <a:r>
              <a:rPr lang="en-US" sz="2400" dirty="0"/>
              <a:t>C.  Wealthy Italian merchants invested in improving Muslim port cities.</a:t>
            </a:r>
          </a:p>
          <a:p>
            <a:r>
              <a:rPr lang="en-US" sz="2400" dirty="0"/>
              <a:t>D.  Wealthy families like the </a:t>
            </a:r>
            <a:r>
              <a:rPr lang="en-US" sz="2400" dirty="0" err="1"/>
              <a:t>Medicis</a:t>
            </a:r>
            <a:r>
              <a:rPr lang="en-US" sz="2400" dirty="0"/>
              <a:t> purchased ancient treasures of Athens</a:t>
            </a:r>
            <a:r>
              <a:rPr lang="en-US" sz="1600" dirty="0"/>
              <a:t>.</a:t>
            </a:r>
          </a:p>
        </p:txBody>
      </p:sp>
    </p:spTree>
    <p:extLst>
      <p:ext uri="{BB962C8B-B14F-4D97-AF65-F5344CB8AC3E}">
        <p14:creationId xmlns:p14="http://schemas.microsoft.com/office/powerpoint/2010/main" val="286946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620760" cy="2677656"/>
          </a:xfrm>
          <a:prstGeom prst="rect">
            <a:avLst/>
          </a:prstGeom>
          <a:noFill/>
        </p:spPr>
        <p:txBody>
          <a:bodyPr vert="horz" wrap="square" rtlCol="0">
            <a:spAutoFit/>
          </a:bodyPr>
          <a:lstStyle/>
          <a:p>
            <a:pPr marL="342900" indent="-342900">
              <a:buChar char="•"/>
            </a:pPr>
            <a:r>
              <a:rPr lang="en-US" sz="2400" dirty="0"/>
              <a:t>Describe the characteristics of the Renaissance and understand why it began in Italy.</a:t>
            </a:r>
          </a:p>
          <a:p>
            <a:pPr marL="342900" indent="-342900">
              <a:buChar char="•"/>
            </a:pPr>
            <a:r>
              <a:rPr lang="en-US" sz="2400" dirty="0"/>
              <a:t>Identify Renaissance artists and explain how new ideas affected the arts of the period.</a:t>
            </a:r>
          </a:p>
          <a:p>
            <a:pPr marL="342900" indent="-342900">
              <a:buChar char="•"/>
            </a:pPr>
            <a:r>
              <a:rPr lang="en-US" sz="2400" dirty="0"/>
              <a:t>Understand how writers of the time addressed Renaissance themes.</a:t>
            </a:r>
          </a:p>
          <a:p>
            <a:pPr marL="342900" indent="-342900">
              <a:buChar char="•"/>
            </a:pPr>
            <a:r>
              <a:rPr lang="en-US" sz="2400" dirty="0"/>
              <a:t>Explain the impact of the Renaissance.</a:t>
            </a:r>
          </a:p>
        </p:txBody>
      </p:sp>
      <p:sp>
        <p:nvSpPr>
          <p:cNvPr id="7" name="TextBox 6"/>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Topic 4 Lesson 1 </a:t>
            </a:r>
            <a:r>
              <a:rPr lang="en-US" sz="2400" dirty="0"/>
              <a:t>The Italian Renaissance </a:t>
            </a:r>
          </a:p>
        </p:txBody>
      </p:sp>
    </p:spTree>
    <p:extLst>
      <p:ext uri="{BB962C8B-B14F-4D97-AF65-F5344CB8AC3E}">
        <p14:creationId xmlns:p14="http://schemas.microsoft.com/office/powerpoint/2010/main" val="78344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Art Flourishes in the Renaissance</a:t>
            </a:r>
          </a:p>
        </p:txBody>
      </p:sp>
      <p:sp>
        <p:nvSpPr>
          <p:cNvPr id="3" name="TextBox 2"/>
          <p:cNvSpPr txBox="1"/>
          <p:nvPr/>
        </p:nvSpPr>
        <p:spPr>
          <a:xfrm>
            <a:off x="279400" y="1460500"/>
            <a:ext cx="7620000" cy="3046988"/>
          </a:xfrm>
          <a:prstGeom prst="rect">
            <a:avLst/>
          </a:prstGeom>
          <a:noFill/>
        </p:spPr>
        <p:txBody>
          <a:bodyPr vert="horz" rtlCol="0">
            <a:spAutoFit/>
          </a:bodyPr>
          <a:lstStyle/>
          <a:p>
            <a:r>
              <a:rPr lang="en-US" sz="2400" dirty="0"/>
              <a:t>What style influenced the work of the architect Filippo Brunelleschi?</a:t>
            </a:r>
          </a:p>
          <a:p>
            <a:endParaRPr lang="en-US" sz="2400" dirty="0"/>
          </a:p>
          <a:p>
            <a:r>
              <a:rPr lang="en-US" sz="2400" dirty="0"/>
              <a:t>A.  A Gothic style that created orderly buildings.</a:t>
            </a:r>
          </a:p>
          <a:p>
            <a:r>
              <a:rPr lang="en-US" sz="2400" dirty="0"/>
              <a:t>B.  Classical forms from ancient Greece and Rome.</a:t>
            </a:r>
          </a:p>
          <a:p>
            <a:r>
              <a:rPr lang="en-US" sz="2400" dirty="0"/>
              <a:t>C.  Medieval designs that emphasized religious themes.</a:t>
            </a:r>
          </a:p>
          <a:p>
            <a:r>
              <a:rPr lang="en-US" sz="2400" dirty="0"/>
              <a:t>D.  A blend of Gothic and Medieval styles that created uniform buildings.</a:t>
            </a:r>
          </a:p>
        </p:txBody>
      </p:sp>
    </p:spTree>
    <p:extLst>
      <p:ext uri="{BB962C8B-B14F-4D97-AF65-F5344CB8AC3E}">
        <p14:creationId xmlns:p14="http://schemas.microsoft.com/office/powerpoint/2010/main" val="198412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New Books Reflect Renaissance Themes</a:t>
            </a:r>
          </a:p>
        </p:txBody>
      </p:sp>
      <p:sp>
        <p:nvSpPr>
          <p:cNvPr id="3" name="TextBox 2"/>
          <p:cNvSpPr txBox="1"/>
          <p:nvPr/>
        </p:nvSpPr>
        <p:spPr>
          <a:xfrm>
            <a:off x="279399" y="1460500"/>
            <a:ext cx="8216901" cy="3046988"/>
          </a:xfrm>
          <a:prstGeom prst="rect">
            <a:avLst/>
          </a:prstGeom>
          <a:noFill/>
        </p:spPr>
        <p:txBody>
          <a:bodyPr vert="horz" wrap="square" rtlCol="0">
            <a:spAutoFit/>
          </a:bodyPr>
          <a:lstStyle/>
          <a:p>
            <a:r>
              <a:rPr lang="en-US" sz="2400" dirty="0"/>
              <a:t>What was a political impact of Machiavelli’s book, The Prince?</a:t>
            </a:r>
          </a:p>
          <a:p>
            <a:endParaRPr lang="en-US" sz="2400" dirty="0"/>
          </a:p>
          <a:p>
            <a:r>
              <a:rPr lang="en-US" sz="2400" dirty="0"/>
              <a:t>A.  It gave courtiers political and social ideals to follow.</a:t>
            </a:r>
          </a:p>
          <a:p>
            <a:r>
              <a:rPr lang="en-US" sz="2400" dirty="0"/>
              <a:t>B.  It made people reconsider views of government and political power.</a:t>
            </a:r>
          </a:p>
          <a:p>
            <a:r>
              <a:rPr lang="en-US" sz="2400" dirty="0"/>
              <a:t>C.  It encouraged citizens in Italy to oppose corruption and oppression.</a:t>
            </a:r>
          </a:p>
          <a:p>
            <a:r>
              <a:rPr lang="en-US" sz="2400" dirty="0"/>
              <a:t>D.  It led to the formation of a new government in Italy.</a:t>
            </a:r>
          </a:p>
        </p:txBody>
      </p:sp>
    </p:spTree>
    <p:extLst>
      <p:ext uri="{BB962C8B-B14F-4D97-AF65-F5344CB8AC3E}">
        <p14:creationId xmlns:p14="http://schemas.microsoft.com/office/powerpoint/2010/main" val="36155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64830"/>
            <a:ext cx="8612051" cy="461665"/>
          </a:xfrm>
          <a:prstGeom prst="rect">
            <a:avLst/>
          </a:prstGeom>
          <a:noFill/>
        </p:spPr>
        <p:txBody>
          <a:bodyPr vert="horz" wrap="square" rtlCol="0">
            <a:spAutoFit/>
          </a:bodyPr>
          <a:lstStyle/>
          <a:p>
            <a:pPr algn="ctr"/>
            <a:r>
              <a:rPr lang="en-US" sz="2400" b="1" dirty="0">
                <a:solidFill>
                  <a:srgbClr val="0072BC"/>
                </a:solidFill>
              </a:rPr>
              <a:t>The Italian Renaissance</a:t>
            </a:r>
          </a:p>
        </p:txBody>
      </p:sp>
      <p:sp>
        <p:nvSpPr>
          <p:cNvPr id="3" name="TextBox 2"/>
          <p:cNvSpPr txBox="1"/>
          <p:nvPr/>
        </p:nvSpPr>
        <p:spPr>
          <a:xfrm>
            <a:off x="279400" y="842192"/>
            <a:ext cx="8612050" cy="5632311"/>
          </a:xfrm>
          <a:prstGeom prst="rect">
            <a:avLst/>
          </a:prstGeom>
          <a:noFill/>
        </p:spPr>
        <p:txBody>
          <a:bodyPr vert="horz" wrap="square" rtlCol="0">
            <a:spAutoFit/>
          </a:bodyPr>
          <a:lstStyle/>
          <a:p>
            <a:pPr algn="ctr"/>
            <a:r>
              <a:rPr lang="en-US" sz="2400" dirty="0">
                <a:solidFill>
                  <a:prstClr val="black"/>
                </a:solidFill>
              </a:rPr>
              <a:t>A New Worldview</a:t>
            </a:r>
          </a:p>
          <a:p>
            <a:pPr marL="342900" indent="-342900">
              <a:buFont typeface="Arial" panose="020B0604020202020204" pitchFamily="34" charset="0"/>
              <a:buChar char="•"/>
            </a:pPr>
            <a:r>
              <a:rPr lang="en-US" sz="2400" dirty="0">
                <a:solidFill>
                  <a:prstClr val="black"/>
                </a:solidFill>
              </a:rPr>
              <a:t>Ren thinkers did not break with European past but now brought new attitudes toward culture and learning</a:t>
            </a:r>
          </a:p>
          <a:p>
            <a:pPr marL="342900" indent="-342900">
              <a:buFont typeface="Arial" panose="020B0604020202020204" pitchFamily="34" charset="0"/>
              <a:buChar char="•"/>
            </a:pPr>
            <a:r>
              <a:rPr lang="en-US" sz="2400" dirty="0">
                <a:solidFill>
                  <a:prstClr val="black"/>
                </a:solidFill>
              </a:rPr>
              <a:t>Ren ideal was a person with many talents and skills in diff fields</a:t>
            </a:r>
          </a:p>
          <a:p>
            <a:pPr algn="ctr"/>
            <a:r>
              <a:rPr lang="en-US" sz="2400" dirty="0">
                <a:solidFill>
                  <a:prstClr val="black"/>
                </a:solidFill>
              </a:rPr>
              <a:t>A Spirit of Adventure and Curiosity</a:t>
            </a:r>
          </a:p>
          <a:p>
            <a:pPr marL="342900" indent="-342900">
              <a:buFont typeface="Arial" panose="020B0604020202020204" pitchFamily="34" charset="0"/>
              <a:buChar char="•"/>
            </a:pPr>
            <a:r>
              <a:rPr lang="en-US" sz="2400" dirty="0">
                <a:solidFill>
                  <a:prstClr val="black"/>
                </a:solidFill>
              </a:rPr>
              <a:t>The Ren lead people to explore new worlds or reexamine old ones. Christopher Columbus is one of these adventurers</a:t>
            </a:r>
          </a:p>
          <a:p>
            <a:pPr algn="ctr"/>
            <a:r>
              <a:rPr lang="en-US" sz="2400" dirty="0">
                <a:solidFill>
                  <a:prstClr val="black"/>
                </a:solidFill>
              </a:rPr>
              <a:t>Renaissance Humanism</a:t>
            </a:r>
          </a:p>
          <a:p>
            <a:pPr marL="342900" indent="-342900">
              <a:buFont typeface="Arial" panose="020B0604020202020204" pitchFamily="34" charset="0"/>
              <a:buChar char="•"/>
            </a:pPr>
            <a:r>
              <a:rPr lang="en-US" sz="2400" dirty="0">
                <a:solidFill>
                  <a:prstClr val="black"/>
                </a:solidFill>
              </a:rPr>
              <a:t>Humanist scholars studied classical Greek and Latin cultures in order to learn about their own times</a:t>
            </a:r>
          </a:p>
          <a:p>
            <a:pPr marL="342900" indent="-342900">
              <a:buFont typeface="Arial" panose="020B0604020202020204" pitchFamily="34" charset="0"/>
              <a:buChar char="•"/>
            </a:pPr>
            <a:r>
              <a:rPr lang="en-US" sz="2400" dirty="0">
                <a:solidFill>
                  <a:prstClr val="black"/>
                </a:solidFill>
              </a:rPr>
              <a:t>Humanist believe that education should stimulate the individual’s creative powers</a:t>
            </a:r>
          </a:p>
          <a:p>
            <a:pPr marL="342900" indent="-342900">
              <a:buFont typeface="Arial" panose="020B0604020202020204" pitchFamily="34" charset="0"/>
              <a:buChar char="•"/>
            </a:pPr>
            <a:r>
              <a:rPr lang="en-US" sz="2400" dirty="0">
                <a:solidFill>
                  <a:prstClr val="black"/>
                </a:solidFill>
              </a:rPr>
              <a:t>Petrarch (1300’s) lived in Florence and he hunted down Greek and Roman manuscripts like Homer, Virgil, Cicero from monasteries and churches</a:t>
            </a:r>
          </a:p>
        </p:txBody>
      </p:sp>
    </p:spTree>
    <p:extLst>
      <p:ext uri="{BB962C8B-B14F-4D97-AF65-F5344CB8AC3E}">
        <p14:creationId xmlns:p14="http://schemas.microsoft.com/office/powerpoint/2010/main" val="277114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382000" cy="461665"/>
          </a:xfrm>
          <a:prstGeom prst="rect">
            <a:avLst/>
          </a:prstGeom>
          <a:noFill/>
        </p:spPr>
        <p:txBody>
          <a:bodyPr vert="horz" wrap="square" rtlCol="0">
            <a:spAutoFit/>
          </a:bodyPr>
          <a:lstStyle/>
          <a:p>
            <a:pPr algn="ctr"/>
            <a:r>
              <a:rPr lang="en-US" sz="2400" b="1" dirty="0">
                <a:solidFill>
                  <a:srgbClr val="0072BC"/>
                </a:solidFill>
              </a:rPr>
              <a:t>The Italian Renaissance</a:t>
            </a:r>
          </a:p>
        </p:txBody>
      </p:sp>
      <p:pic>
        <p:nvPicPr>
          <p:cNvPr id="3" name="Picture 2" descr="HSWH_SC_L01_R116755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809897"/>
            <a:ext cx="8280400" cy="5225143"/>
          </a:xfrm>
          <a:prstGeom prst="rect">
            <a:avLst/>
          </a:prstGeom>
        </p:spPr>
      </p:pic>
      <p:sp>
        <p:nvSpPr>
          <p:cNvPr id="4" name="TextBox 3"/>
          <p:cNvSpPr txBox="1"/>
          <p:nvPr/>
        </p:nvSpPr>
        <p:spPr>
          <a:xfrm>
            <a:off x="330200" y="6135551"/>
            <a:ext cx="8382000" cy="523220"/>
          </a:xfrm>
          <a:prstGeom prst="rect">
            <a:avLst/>
          </a:prstGeom>
          <a:noFill/>
        </p:spPr>
        <p:txBody>
          <a:bodyPr vert="horz" wrap="square" rtlCol="0">
            <a:spAutoFit/>
          </a:bodyPr>
          <a:lstStyle/>
          <a:p>
            <a:r>
              <a:rPr lang="en-US" sz="1400"/>
              <a:t>The growth of urban areas helped spur and encourage a renewal of culture known as the Renaissance. This 19th century reconstruction of a 15th century painting shows Florence, Italy, in 1490.</a:t>
            </a:r>
          </a:p>
        </p:txBody>
      </p:sp>
    </p:spTree>
    <p:extLst>
      <p:ext uri="{BB962C8B-B14F-4D97-AF65-F5344CB8AC3E}">
        <p14:creationId xmlns:p14="http://schemas.microsoft.com/office/powerpoint/2010/main" val="310401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199" y="295365"/>
            <a:ext cx="8455297" cy="461665"/>
          </a:xfrm>
          <a:prstGeom prst="rect">
            <a:avLst/>
          </a:prstGeom>
          <a:noFill/>
        </p:spPr>
        <p:txBody>
          <a:bodyPr vert="horz" wrap="square" rtlCol="0">
            <a:spAutoFit/>
          </a:bodyPr>
          <a:lstStyle/>
          <a:p>
            <a:pPr algn="ctr"/>
            <a:r>
              <a:rPr lang="en-US" sz="2400" b="1">
                <a:solidFill>
                  <a:srgbClr val="0072BC"/>
                </a:solidFill>
              </a:rPr>
              <a:t>The Italian Renaissance</a:t>
            </a:r>
          </a:p>
        </p:txBody>
      </p:sp>
      <p:pic>
        <p:nvPicPr>
          <p:cNvPr id="3" name="Picture 2" descr="HSWH_SC_L01_T0020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757030"/>
            <a:ext cx="8353697" cy="494527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Charts Read the chart comparing medieval and Renaissance Europe. How were the achievements of individuals judged in the different eras?</a:t>
            </a:r>
          </a:p>
        </p:txBody>
      </p:sp>
    </p:spTree>
    <p:extLst>
      <p:ext uri="{BB962C8B-B14F-4D97-AF65-F5344CB8AC3E}">
        <p14:creationId xmlns:p14="http://schemas.microsoft.com/office/powerpoint/2010/main" val="164634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Renaissance Begins in Italy</a:t>
            </a:r>
          </a:p>
        </p:txBody>
      </p:sp>
      <p:pic>
        <p:nvPicPr>
          <p:cNvPr id="3" name="Picture 2" descr="HSWH_SC_L01_M0030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Maps The states and kingdoms of Italy lay at the center of Europe’s sea trade. Why were so many banking centers located in Italy?</a:t>
            </a:r>
          </a:p>
        </p:txBody>
      </p:sp>
    </p:spTree>
    <p:extLst>
      <p:ext uri="{BB962C8B-B14F-4D97-AF65-F5344CB8AC3E}">
        <p14:creationId xmlns:p14="http://schemas.microsoft.com/office/powerpoint/2010/main" val="336207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36000" cy="461665"/>
          </a:xfrm>
          <a:prstGeom prst="rect">
            <a:avLst/>
          </a:prstGeom>
          <a:noFill/>
        </p:spPr>
        <p:txBody>
          <a:bodyPr vert="horz" wrap="square" rtlCol="0">
            <a:spAutoFit/>
          </a:bodyPr>
          <a:lstStyle/>
          <a:p>
            <a:r>
              <a:rPr lang="en-US" sz="2400" b="1">
                <a:solidFill>
                  <a:srgbClr val="0072BC"/>
                </a:solidFill>
              </a:rPr>
              <a:t>The Renaissance Begins in Italy</a:t>
            </a:r>
          </a:p>
        </p:txBody>
      </p:sp>
      <p:sp>
        <p:nvSpPr>
          <p:cNvPr id="3" name="TextBox 2"/>
          <p:cNvSpPr txBox="1"/>
          <p:nvPr/>
        </p:nvSpPr>
        <p:spPr>
          <a:xfrm>
            <a:off x="279400" y="1460500"/>
            <a:ext cx="8636000" cy="4893647"/>
          </a:xfrm>
          <a:prstGeom prst="rect">
            <a:avLst/>
          </a:prstGeom>
          <a:noFill/>
        </p:spPr>
        <p:txBody>
          <a:bodyPr vert="horz" wrap="square" rtlCol="0">
            <a:spAutoFit/>
          </a:bodyPr>
          <a:lstStyle/>
          <a:p>
            <a:pPr algn="ctr"/>
            <a:r>
              <a:rPr lang="en-US" sz="2400" dirty="0"/>
              <a:t>Italy’s History and Geography</a:t>
            </a:r>
          </a:p>
          <a:p>
            <a:pPr marL="342900" indent="-342900">
              <a:buFont typeface="Arial" panose="020B0604020202020204" pitchFamily="34" charset="0"/>
              <a:buChar char="•"/>
            </a:pPr>
            <a:r>
              <a:rPr lang="en-US" sz="2400" dirty="0"/>
              <a:t>Italy’s historical artifacts was a constant reminder of the past</a:t>
            </a:r>
          </a:p>
          <a:p>
            <a:pPr marL="342900" indent="-342900">
              <a:buFont typeface="Arial" panose="020B0604020202020204" pitchFamily="34" charset="0"/>
              <a:buChar char="•"/>
            </a:pPr>
            <a:r>
              <a:rPr lang="en-US" sz="2400" dirty="0"/>
              <a:t>Italian cities thrived during the Middle Ages, ports did as well</a:t>
            </a:r>
          </a:p>
          <a:p>
            <a:pPr marL="342900" indent="-342900">
              <a:buFont typeface="Arial" panose="020B0604020202020204" pitchFamily="34" charset="0"/>
              <a:buChar char="•"/>
            </a:pPr>
            <a:r>
              <a:rPr lang="en-US" sz="2400" dirty="0"/>
              <a:t>Wealthy and powerful merchants promoted the Ren. They supported the arts </a:t>
            </a:r>
          </a:p>
          <a:p>
            <a:pPr algn="ctr"/>
            <a:r>
              <a:rPr lang="en-US" sz="2400" dirty="0"/>
              <a:t>Florence and the </a:t>
            </a:r>
            <a:r>
              <a:rPr lang="en-US" sz="2400" dirty="0" err="1"/>
              <a:t>Medicis</a:t>
            </a:r>
            <a:endParaRPr lang="en-US" sz="2400" dirty="0"/>
          </a:p>
          <a:p>
            <a:pPr marL="342900" indent="-342900">
              <a:buFont typeface="Arial" panose="020B0604020202020204" pitchFamily="34" charset="0"/>
              <a:buChar char="•"/>
            </a:pPr>
            <a:r>
              <a:rPr lang="en-US" sz="2400" dirty="0"/>
              <a:t>Florence was a wealthy Italian city state that produced a number of poets, architects, artists, scholars, and scientists.</a:t>
            </a:r>
          </a:p>
          <a:p>
            <a:pPr marL="342900" indent="-342900">
              <a:buFont typeface="Arial" panose="020B0604020202020204" pitchFamily="34" charset="0"/>
              <a:buChar char="•"/>
            </a:pPr>
            <a:r>
              <a:rPr lang="en-US" sz="2400" dirty="0"/>
              <a:t>1400’s the Medici’s organized a banking business. They became successful and in 1434 gained control of the city</a:t>
            </a:r>
          </a:p>
          <a:p>
            <a:pPr marL="342900" indent="-342900">
              <a:buFont typeface="Arial" panose="020B0604020202020204" pitchFamily="34" charset="0"/>
              <a:buChar char="•"/>
            </a:pPr>
            <a:r>
              <a:rPr lang="en-US" sz="2400" dirty="0"/>
              <a:t>Lorenzo “The Magnificent” Medici was the Ren ideal.</a:t>
            </a:r>
          </a:p>
          <a:p>
            <a:pPr marL="342900" indent="-342900">
              <a:buFont typeface="Arial" panose="020B0604020202020204" pitchFamily="34" charset="0"/>
              <a:buChar char="•"/>
            </a:pPr>
            <a:r>
              <a:rPr lang="en-US" sz="2400" dirty="0"/>
              <a:t>He was a clever politician, helping Florence through difficult times and was a generous patron of the arts</a:t>
            </a:r>
          </a:p>
        </p:txBody>
      </p:sp>
    </p:spTree>
    <p:extLst>
      <p:ext uri="{BB962C8B-B14F-4D97-AF65-F5344CB8AC3E}">
        <p14:creationId xmlns:p14="http://schemas.microsoft.com/office/powerpoint/2010/main" val="151864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360" y="312783"/>
            <a:ext cx="8585926" cy="461665"/>
          </a:xfrm>
          <a:prstGeom prst="rect">
            <a:avLst/>
          </a:prstGeom>
          <a:noFill/>
        </p:spPr>
        <p:txBody>
          <a:bodyPr vert="horz" wrap="square" rtlCol="0">
            <a:spAutoFit/>
          </a:bodyPr>
          <a:lstStyle/>
          <a:p>
            <a:pPr algn="ctr"/>
            <a:r>
              <a:rPr lang="en-US" sz="2400" b="1" dirty="0">
                <a:solidFill>
                  <a:srgbClr val="0072BC"/>
                </a:solidFill>
              </a:rPr>
              <a:t>The Renaissance Begins in Italy</a:t>
            </a:r>
          </a:p>
        </p:txBody>
      </p:sp>
      <p:pic>
        <p:nvPicPr>
          <p:cNvPr id="3" name="Picture 2" descr="HSWH_SC_L01_R1167564_FUL.png"/>
          <p:cNvPicPr>
            <a:picLocks/>
          </p:cNvPicPr>
          <p:nvPr/>
        </p:nvPicPr>
        <p:blipFill>
          <a:blip r:embed="rId2">
            <a:extLst>
              <a:ext uri="{28A0092B-C50C-407E-A947-70E740481C1C}">
                <a14:useLocalDpi xmlns:a14="http://schemas.microsoft.com/office/drawing/2010/main" val="0"/>
              </a:ext>
            </a:extLst>
          </a:blip>
          <a:stretch>
            <a:fillRect/>
          </a:stretch>
        </p:blipFill>
        <p:spPr>
          <a:xfrm>
            <a:off x="992777" y="862149"/>
            <a:ext cx="6574971" cy="5033554"/>
          </a:xfrm>
          <a:prstGeom prst="rect">
            <a:avLst/>
          </a:prstGeom>
        </p:spPr>
      </p:pic>
      <p:sp>
        <p:nvSpPr>
          <p:cNvPr id="4" name="TextBox 3"/>
          <p:cNvSpPr txBox="1"/>
          <p:nvPr/>
        </p:nvSpPr>
        <p:spPr>
          <a:xfrm>
            <a:off x="309880" y="6040110"/>
            <a:ext cx="8646886" cy="523220"/>
          </a:xfrm>
          <a:prstGeom prst="rect">
            <a:avLst/>
          </a:prstGeom>
          <a:noFill/>
        </p:spPr>
        <p:txBody>
          <a:bodyPr vert="horz" wrap="square" rtlCol="0">
            <a:spAutoFit/>
          </a:bodyPr>
          <a:lstStyle/>
          <a:p>
            <a:r>
              <a:rPr lang="en-US" sz="1400" dirty="0"/>
              <a:t>Analyze Information This painting from the 1400s depicts a typical scene in an Italian banking house. How is the wealth of the banker shown in this image?</a:t>
            </a:r>
          </a:p>
        </p:txBody>
      </p:sp>
    </p:spTree>
    <p:extLst>
      <p:ext uri="{BB962C8B-B14F-4D97-AF65-F5344CB8AC3E}">
        <p14:creationId xmlns:p14="http://schemas.microsoft.com/office/powerpoint/2010/main" val="129069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8735"/>
            <a:ext cx="8620760" cy="461665"/>
          </a:xfrm>
          <a:prstGeom prst="rect">
            <a:avLst/>
          </a:prstGeom>
          <a:noFill/>
        </p:spPr>
        <p:txBody>
          <a:bodyPr vert="horz" wrap="square" rtlCol="0">
            <a:spAutoFit/>
          </a:bodyPr>
          <a:lstStyle/>
          <a:p>
            <a:pPr algn="ctr"/>
            <a:r>
              <a:rPr lang="en-US" sz="2400" b="1" dirty="0">
                <a:solidFill>
                  <a:srgbClr val="0072BC"/>
                </a:solidFill>
              </a:rPr>
              <a:t>The Renaissance Begins in Italy</a:t>
            </a:r>
          </a:p>
        </p:txBody>
      </p:sp>
      <p:pic>
        <p:nvPicPr>
          <p:cNvPr id="3" name="Picture 2" descr="HSWH_SC_L01_A0021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775063"/>
            <a:ext cx="8620760" cy="5181600"/>
          </a:xfrm>
          <a:prstGeom prst="rect">
            <a:avLst/>
          </a:prstGeom>
        </p:spPr>
      </p:pic>
      <p:sp>
        <p:nvSpPr>
          <p:cNvPr id="4" name="TextBox 3"/>
          <p:cNvSpPr txBox="1"/>
          <p:nvPr/>
        </p:nvSpPr>
        <p:spPr>
          <a:xfrm>
            <a:off x="381000" y="6135551"/>
            <a:ext cx="8594634" cy="523220"/>
          </a:xfrm>
          <a:prstGeom prst="rect">
            <a:avLst/>
          </a:prstGeom>
          <a:noFill/>
        </p:spPr>
        <p:txBody>
          <a:bodyPr vert="horz" wrap="square" rtlCol="0">
            <a:spAutoFit/>
          </a:bodyPr>
          <a:lstStyle/>
          <a:p>
            <a:r>
              <a:rPr lang="en-US" sz="1400"/>
              <a:t>Analyze Charts Review the chart about the Medici family in Renaissance Italy. During Lorenzo’s rule of Florence, in which years did he probably have more money to spend on the arts?</a:t>
            </a:r>
          </a:p>
        </p:txBody>
      </p:sp>
    </p:spTree>
    <p:extLst>
      <p:ext uri="{BB962C8B-B14F-4D97-AF65-F5344CB8AC3E}">
        <p14:creationId xmlns:p14="http://schemas.microsoft.com/office/powerpoint/2010/main" val="4141395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1023</TotalTime>
  <Words>1246</Words>
  <Application>Microsoft Office PowerPoint</Application>
  <PresentationFormat>On-screen Show (4:3)</PresentationFormat>
  <Paragraphs>107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28</cp:revision>
  <dcterms:created xsi:type="dcterms:W3CDTF">2014-12-05T18:55:37Z</dcterms:created>
  <dcterms:modified xsi:type="dcterms:W3CDTF">2018-01-26T14:01:29Z</dcterms:modified>
</cp:coreProperties>
</file>